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istorydiscussion.net/history-of-india/baburs-rule-in-india-1526-30/276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Part-3,Paper-5,Unit-1,  </a:t>
            </a:r>
            <a:br>
              <a:rPr lang="en-US" sz="3200" dirty="0" smtClean="0"/>
            </a:br>
            <a:r>
              <a:rPr lang="en-US" sz="3200" dirty="0" smtClean="0"/>
              <a:t>Topic- First Battle of </a:t>
            </a:r>
            <a:r>
              <a:rPr lang="en-US" sz="3200" dirty="0" err="1" smtClean="0"/>
              <a:t>Panipat</a:t>
            </a:r>
            <a:r>
              <a:rPr lang="en-US" sz="3200" dirty="0" smtClean="0"/>
              <a:t> </a:t>
            </a:r>
            <a:r>
              <a:rPr lang="en-US" sz="3200" dirty="0" smtClean="0"/>
              <a:t>Dr.Md.ShakilAkhtar,lect.10,dated:23/7/2020</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3. End of the Lodi rule:</a:t>
            </a:r>
            <a:endParaRPr lang="en-US" dirty="0" smtClean="0"/>
          </a:p>
          <a:p>
            <a:pPr fontAlgn="base"/>
            <a:r>
              <a:rPr lang="en-US" dirty="0" smtClean="0"/>
              <a:t>The battle of </a:t>
            </a:r>
            <a:r>
              <a:rPr lang="en-US" dirty="0" err="1" smtClean="0"/>
              <a:t>Panipat</a:t>
            </a:r>
            <a:r>
              <a:rPr lang="en-US" dirty="0" smtClean="0"/>
              <a:t> was decisive. Ibrahim Lodi was killed in the battle field along with 15000 soldiers. With his death the Lodi rule came to an end.</a:t>
            </a:r>
          </a:p>
          <a:p>
            <a:pPr fontAlgn="base"/>
            <a:r>
              <a:rPr lang="en-US" b="1" dirty="0" smtClean="0"/>
              <a:t>4. Wide use of artillery:</a:t>
            </a:r>
            <a:endParaRPr lang="en-US" dirty="0" smtClean="0"/>
          </a:p>
          <a:p>
            <a:pPr fontAlgn="base"/>
            <a:r>
              <a:rPr lang="en-US" dirty="0" smtClean="0"/>
              <a:t>After the battle of </a:t>
            </a:r>
            <a:r>
              <a:rPr lang="en-US" dirty="0" err="1" smtClean="0"/>
              <a:t>Panipat</a:t>
            </a:r>
            <a:r>
              <a:rPr lang="en-US" dirty="0" smtClean="0"/>
              <a:t>, the use of artillery became current in India.</a:t>
            </a:r>
          </a:p>
          <a:p>
            <a:pPr fontAlgn="base"/>
            <a:r>
              <a:rPr lang="en-US" b="1" dirty="0" smtClean="0"/>
              <a:t>5. Capturing enormous wealth:</a:t>
            </a:r>
            <a:endParaRPr lang="en-US" dirty="0" smtClean="0"/>
          </a:p>
          <a:p>
            <a:pPr fontAlgn="base"/>
            <a:r>
              <a:rPr lang="en-US" dirty="0" smtClean="0"/>
              <a:t>According to Lane-Poole (1899), Babur gathered such booty as surpassed all dreams.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6. </a:t>
            </a:r>
            <a:r>
              <a:rPr lang="en-US" b="1" dirty="0" err="1" smtClean="0"/>
              <a:t>Fulfilment</a:t>
            </a:r>
            <a:r>
              <a:rPr lang="en-US" b="1" dirty="0" smtClean="0"/>
              <a:t> of Babur’s ambition:</a:t>
            </a:r>
            <a:endParaRPr lang="en-US" dirty="0" smtClean="0"/>
          </a:p>
          <a:p>
            <a:pPr fontAlgn="base"/>
            <a:r>
              <a:rPr lang="en-US" dirty="0" smtClean="0"/>
              <a:t>Babur’s long desire of conquering India and getting its wealth was fulfilled.</a:t>
            </a:r>
          </a:p>
          <a:p>
            <a:pPr fontAlgn="base"/>
            <a:r>
              <a:rPr lang="en-US" b="1" dirty="0" smtClean="0"/>
              <a:t>7. Enhancing Babur’s dignity:</a:t>
            </a:r>
            <a:endParaRPr lang="en-US" dirty="0" smtClean="0"/>
          </a:p>
          <a:p>
            <a:pPr fontAlgn="base"/>
            <a:r>
              <a:rPr lang="en-US" dirty="0" smtClean="0"/>
              <a:t>The battle of </a:t>
            </a:r>
            <a:r>
              <a:rPr lang="en-US" dirty="0" err="1" smtClean="0"/>
              <a:t>Panipat</a:t>
            </a:r>
            <a:r>
              <a:rPr lang="en-US" dirty="0" smtClean="0"/>
              <a:t> proved that Babur was a great military commander.</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8. End of Babur’s bad days:</a:t>
            </a:r>
            <a:endParaRPr lang="en-US" dirty="0" smtClean="0"/>
          </a:p>
          <a:p>
            <a:pPr fontAlgn="base"/>
            <a:r>
              <a:rPr lang="en-US" dirty="0" smtClean="0"/>
              <a:t>According to Rush brook Williams, “After being successful in this battle, the bad days of Babur came to an end. Now he had not to bother about his personal safety or throne”.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t>Chandra, </a:t>
            </a:r>
            <a:r>
              <a:rPr lang="en-US" dirty="0" err="1" smtClean="0"/>
              <a:t>Satish</a:t>
            </a:r>
            <a:r>
              <a:rPr lang="en-US" i="1" dirty="0" err="1" smtClean="0"/>
              <a:t>:Medieval</a:t>
            </a:r>
            <a:r>
              <a:rPr lang="en-US" i="1" dirty="0" smtClean="0"/>
              <a:t> 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p>
          <a:p>
            <a:r>
              <a:rPr lang="en-US" smtClean="0">
                <a:hlinkClick r:id="rId2"/>
              </a:rPr>
              <a:t>https</a:t>
            </a:r>
            <a:r>
              <a:rPr lang="en-US" smtClean="0">
                <a:hlinkClick r:id="rId2"/>
              </a:rPr>
              <a:t>://</a:t>
            </a:r>
            <a:r>
              <a:rPr lang="en-US" smtClean="0">
                <a:hlinkClick r:id="rId2"/>
              </a:rPr>
              <a:t>www.historydiscussion.net/history-of-india/baburs-rule-in-india-1526-30/2768</a:t>
            </a:r>
            <a:r>
              <a:rPr lang="en-US" smtClean="0"/>
              <a:t>.</a:t>
            </a:r>
            <a:endParaRPr lang="en-US"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Causes of Babur’s </a:t>
            </a:r>
            <a:r>
              <a:rPr lang="en-US" b="1" dirty="0" smtClean="0"/>
              <a:t>Success</a:t>
            </a:r>
          </a:p>
          <a:p>
            <a:pPr fontAlgn="base"/>
            <a:r>
              <a:rPr lang="en-US" b="1" dirty="0" smtClean="0"/>
              <a:t>1. Absence of any strong power in India:</a:t>
            </a:r>
            <a:endParaRPr lang="en-US" dirty="0" smtClean="0"/>
          </a:p>
          <a:p>
            <a:pPr fontAlgn="base"/>
            <a:r>
              <a:rPr lang="en-US" dirty="0" smtClean="0"/>
              <a:t>As Dr. </a:t>
            </a:r>
            <a:r>
              <a:rPr lang="en-US" dirty="0" err="1" smtClean="0"/>
              <a:t>Ishwari</a:t>
            </a:r>
            <a:r>
              <a:rPr lang="en-US" dirty="0" smtClean="0"/>
              <a:t> Prasad has put it, “In the beginning of the sixteenth century, India was a confederacy of a number of small independent states which could easily fall prey to any strong and determined invader.”</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2. Babur’s efficient artillery:</a:t>
            </a:r>
            <a:endParaRPr lang="en-US" dirty="0" smtClean="0"/>
          </a:p>
          <a:p>
            <a:pPr fontAlgn="base"/>
            <a:r>
              <a:rPr lang="en-US" dirty="0" smtClean="0"/>
              <a:t>According to Rush brook Williams, “If it could be possible to emphasize anyone of the factors as being the most important cause of his (Babur’s) victory, one would surely have to assign the first place to his artillery”.</a:t>
            </a:r>
          </a:p>
          <a:p>
            <a:pPr fontAlgn="base"/>
            <a:r>
              <a:rPr lang="en-US" b="1" dirty="0" smtClean="0"/>
              <a:t>3. Inefficiency of Ibrahim as a military commander:</a:t>
            </a:r>
            <a:endParaRPr lang="en-US" dirty="0" smtClean="0"/>
          </a:p>
          <a:p>
            <a:pPr fontAlgn="base"/>
            <a:r>
              <a:rPr lang="en-US" dirty="0" smtClean="0"/>
              <a:t>Babur himself has observed, “Ibrahim was an inexperienced Youngman, careless in his movements who marched without order, halted or retired without plan and engaged in the battle without foresight”.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smtClean="0"/>
              <a:t>4. </a:t>
            </a:r>
            <a:r>
              <a:rPr lang="en-US" b="1" dirty="0" err="1" smtClean="0"/>
              <a:t>Tulughma</a:t>
            </a:r>
            <a:r>
              <a:rPr lang="en-US" b="1" dirty="0" smtClean="0"/>
              <a:t> </a:t>
            </a:r>
            <a:r>
              <a:rPr lang="en-US" b="1" dirty="0" smtClean="0"/>
              <a:t>method of </a:t>
            </a:r>
            <a:r>
              <a:rPr lang="en-US" b="1" dirty="0" smtClean="0"/>
              <a:t>warfare:</a:t>
            </a:r>
            <a:endParaRPr lang="en-US" dirty="0" smtClean="0"/>
          </a:p>
          <a:p>
            <a:pPr fontAlgn="base"/>
            <a:r>
              <a:rPr lang="en-US" dirty="0" smtClean="0"/>
              <a:t>Babur took the position in the centre between the left and right wings. On the right and left extremities of the entire front line were two flying columns to wheel round on the enemy and attack them on the sides or at the rear. Along the front of the entire line, were placed the artillery on the right side and the musketeers on the left.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a:t>
            </a:r>
            <a:r>
              <a:rPr lang="en-US" dirty="0" smtClean="0"/>
              <a:t>Afghan army came straight rapidly marching, but as they came near the Babur’s frontline, they hesitated and halted, but their soldiers behind pressed on creating a little confusion. Babur did not let go this opportunity and his flying columns wheeled round, reached at the back and delivered a violent attack at the rear while the right and left wings started charging the enemies at the front.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At this very time, the artillery from the right and musketeers from the left started the attack. The centre of Ibrahim’s army became helpless under the attack and the rest of the army was surrounded on all sides by the rains of bullets and arrows</a:t>
            </a:r>
            <a:r>
              <a:rPr lang="en-US" dirty="0" smtClean="0"/>
              <a:t>.</a:t>
            </a:r>
          </a:p>
          <a:p>
            <a:pPr fontAlgn="base"/>
            <a:r>
              <a:rPr lang="en-US" b="1" dirty="0" smtClean="0"/>
              <a:t>5. Babur’s well-trained and disciplined army:</a:t>
            </a:r>
            <a:endParaRPr lang="en-US" dirty="0" smtClean="0"/>
          </a:p>
          <a:p>
            <a:pPr fontAlgn="base"/>
            <a:r>
              <a:rPr lang="en-US" dirty="0" smtClean="0"/>
              <a:t>There is no doubt that Ibrahim’s army lacked proper training and discipline. His army was a mixed crowd of soldiers.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6. Horses versus elephants:</a:t>
            </a:r>
            <a:endParaRPr lang="en-US" dirty="0" smtClean="0"/>
          </a:p>
          <a:p>
            <a:pPr fontAlgn="base"/>
            <a:r>
              <a:rPr lang="en-US" dirty="0" smtClean="0"/>
              <a:t>Babur’s war horses were more swift in action as compared with the war elephants of Ibrahim.</a:t>
            </a:r>
          </a:p>
          <a:p>
            <a:pPr fontAlgn="base"/>
            <a:r>
              <a:rPr lang="en-US" b="1" dirty="0" smtClean="0"/>
              <a:t>7. Disunity among Indian rulers:</a:t>
            </a:r>
            <a:endParaRPr lang="en-US" dirty="0" smtClean="0"/>
          </a:p>
          <a:p>
            <a:pPr fontAlgn="base"/>
            <a:r>
              <a:rPr lang="en-US" dirty="0" smtClean="0"/>
              <a:t>Babur had not to face a united army of Indian rulers. He defeated them one by one and captured their kingdoms.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smtClean="0"/>
              <a:t>8. Unpopularity of Ibrahim Lodi:</a:t>
            </a:r>
            <a:endParaRPr lang="en-US" dirty="0" smtClean="0"/>
          </a:p>
          <a:p>
            <a:pPr fontAlgn="base"/>
            <a:r>
              <a:rPr lang="en-US" dirty="0" smtClean="0"/>
              <a:t>Ibrahim’s treatment with his </a:t>
            </a:r>
            <a:r>
              <a:rPr lang="en-US" dirty="0" err="1" smtClean="0"/>
              <a:t>Amirs</a:t>
            </a:r>
            <a:r>
              <a:rPr lang="en-US" dirty="0" smtClean="0"/>
              <a:t> (nobles) was most discourteous and insulting and they wanted to get rid of him.</a:t>
            </a:r>
          </a:p>
          <a:p>
            <a:pPr fontAlgn="base"/>
            <a:r>
              <a:rPr lang="en-US" b="1" dirty="0" smtClean="0"/>
              <a:t>9. Babur’s personality:</a:t>
            </a:r>
            <a:endParaRPr lang="en-US" dirty="0" smtClean="0"/>
          </a:p>
          <a:p>
            <a:pPr fontAlgn="base"/>
            <a:r>
              <a:rPr lang="en-US" dirty="0" smtClean="0"/>
              <a:t>Babur was determined to capture Delhi. He was indefatigable and had enormous capacity to inspire his soldiers. Babur’s warm personality generated loyalty of his army.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Result of first battle of </a:t>
            </a:r>
            <a:r>
              <a:rPr lang="en-US" b="1" dirty="0" err="1" smtClean="0"/>
              <a:t>panipat</a:t>
            </a:r>
            <a:r>
              <a:rPr lang="en-US" b="1" dirty="0" smtClean="0"/>
              <a:t> :</a:t>
            </a:r>
          </a:p>
          <a:p>
            <a:pPr fontAlgn="base"/>
            <a:r>
              <a:rPr lang="en-US" b="1" dirty="0" smtClean="0"/>
              <a:t>1. Foundation of a new dynasty:</a:t>
            </a:r>
            <a:endParaRPr lang="en-US" dirty="0" smtClean="0"/>
          </a:p>
          <a:p>
            <a:pPr fontAlgn="base"/>
            <a:r>
              <a:rPr lang="en-US" dirty="0" smtClean="0"/>
              <a:t>The victory of Babur laid down the foundation of the </a:t>
            </a:r>
            <a:r>
              <a:rPr lang="en-US" dirty="0" err="1" smtClean="0"/>
              <a:t>Mughal</a:t>
            </a:r>
            <a:r>
              <a:rPr lang="en-US" dirty="0" smtClean="0"/>
              <a:t> dynasty that lasted for more than two hundred and fifty years in India.</a:t>
            </a:r>
          </a:p>
          <a:p>
            <a:pPr fontAlgn="base"/>
            <a:r>
              <a:rPr lang="en-US" b="1" dirty="0" smtClean="0"/>
              <a:t>2. Fatal blow to the Afghan rule:</a:t>
            </a:r>
            <a:endParaRPr lang="en-US" dirty="0" smtClean="0"/>
          </a:p>
          <a:p>
            <a:pPr fontAlgn="base"/>
            <a:r>
              <a:rPr lang="en-US" dirty="0" smtClean="0"/>
              <a:t>In the words of Stanley Lane-Poole the biographer of Babur, “The battle of </a:t>
            </a:r>
            <a:r>
              <a:rPr lang="en-US" dirty="0" err="1" smtClean="0"/>
              <a:t>Panipat</a:t>
            </a:r>
            <a:r>
              <a:rPr lang="en-US" dirty="0" smtClean="0"/>
              <a:t> became a tomb for the Afghans of Delhi. Their state was destroyed and their strength was absolutely crippled.”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771</Words>
  <Application>Microsoft Office PowerPoint</Application>
  <PresentationFormat>On-screen Show (4:3)</PresentationFormat>
  <Paragraphs>42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History, Degree Part-3,Paper-5,Unit-1,   Topic- First Battle of Panipat Dr.Md.ShakilAkhtar,lect.10,dated:23/7/2020</vt:lpstr>
      <vt:lpstr>Slide 2</vt:lpstr>
      <vt:lpstr>Slide 3</vt:lpstr>
      <vt:lpstr>Slide 4</vt:lpstr>
      <vt:lpstr>Slide 5</vt:lpstr>
      <vt:lpstr>Slide 6</vt:lpstr>
      <vt:lpstr>Slide 7</vt:lpstr>
      <vt:lpstr>Slide 8</vt:lpstr>
      <vt:lpstr>Slide 9</vt:lpstr>
      <vt:lpstr>Slide 10</vt:lpstr>
      <vt:lpstr>Slide 11</vt:lpstr>
      <vt:lpstr>Slide 12</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Part-3,Paper-5,Unit-1,   Topic- First Battle of Panipat Dr.Md.ShakilAkhtar,lect.10,dated:23/7/2020</dc:title>
  <dc:creator>Admin</dc:creator>
  <cp:lastModifiedBy>Admin</cp:lastModifiedBy>
  <cp:revision>2</cp:revision>
  <dcterms:created xsi:type="dcterms:W3CDTF">2006-08-16T00:00:00Z</dcterms:created>
  <dcterms:modified xsi:type="dcterms:W3CDTF">2020-07-23T02:28:47Z</dcterms:modified>
</cp:coreProperties>
</file>